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69" r:id="rId4"/>
    <p:sldId id="259" r:id="rId5"/>
    <p:sldId id="260" r:id="rId6"/>
    <p:sldId id="268" r:id="rId7"/>
    <p:sldId id="262" r:id="rId8"/>
    <p:sldId id="263" r:id="rId9"/>
    <p:sldId id="271" r:id="rId10"/>
    <p:sldId id="264" r:id="rId11"/>
    <p:sldId id="265" r:id="rId12"/>
    <p:sldId id="266" r:id="rId13"/>
    <p:sldId id="267" r:id="rId14"/>
    <p:sldId id="273" r:id="rId15"/>
    <p:sldId id="275" r:id="rId16"/>
    <p:sldId id="274" r:id="rId17"/>
    <p:sldId id="272" r:id="rId18"/>
    <p:sldId id="261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 autoAdjust="0"/>
    <p:restoredTop sz="94727" autoAdjust="0"/>
  </p:normalViewPr>
  <p:slideViewPr>
    <p:cSldViewPr>
      <p:cViewPr>
        <p:scale>
          <a:sx n="70" d="100"/>
          <a:sy n="70" d="100"/>
        </p:scale>
        <p:origin x="-1064" y="-14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7112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860D1-A697-4B59-8418-B46D161BD7E5}" type="datetimeFigureOut">
              <a:rPr lang="en-US" smtClean="0"/>
              <a:t>3/20/14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E87A-17BF-428A-BE25-F35A4F288E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860D1-A697-4B59-8418-B46D161BD7E5}" type="datetimeFigureOut">
              <a:rPr lang="en-US" smtClean="0"/>
              <a:t>3/20/14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E87A-17BF-428A-BE25-F35A4F288E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860D1-A697-4B59-8418-B46D161BD7E5}" type="datetimeFigureOut">
              <a:rPr lang="en-US" smtClean="0"/>
              <a:t>3/20/14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E87A-17BF-428A-BE25-F35A4F288E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860D1-A697-4B59-8418-B46D161BD7E5}" type="datetimeFigureOut">
              <a:rPr lang="en-US" smtClean="0"/>
              <a:t>3/20/14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E87A-17BF-428A-BE25-F35A4F288E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860D1-A697-4B59-8418-B46D161BD7E5}" type="datetimeFigureOut">
              <a:rPr lang="en-US" smtClean="0"/>
              <a:t>3/20/14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E87A-17BF-428A-BE25-F35A4F288E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860D1-A697-4B59-8418-B46D161BD7E5}" type="datetimeFigureOut">
              <a:rPr lang="en-US" smtClean="0"/>
              <a:t>3/20/14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E87A-17BF-428A-BE25-F35A4F288E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860D1-A697-4B59-8418-B46D161BD7E5}" type="datetimeFigureOut">
              <a:rPr lang="en-US" smtClean="0"/>
              <a:t>3/20/14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E87A-17BF-428A-BE25-F35A4F288E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860D1-A697-4B59-8418-B46D161BD7E5}" type="datetimeFigureOut">
              <a:rPr lang="en-US" smtClean="0"/>
              <a:t>3/20/14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E87A-17BF-428A-BE25-F35A4F288E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860D1-A697-4B59-8418-B46D161BD7E5}" type="datetimeFigureOut">
              <a:rPr lang="en-US" smtClean="0"/>
              <a:t>3/20/14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E87A-17BF-428A-BE25-F35A4F288E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860D1-A697-4B59-8418-B46D161BD7E5}" type="datetimeFigureOut">
              <a:rPr lang="en-US" smtClean="0"/>
              <a:t>3/20/14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E87A-17BF-428A-BE25-F35A4F288E5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860D1-A697-4B59-8418-B46D161BD7E5}" type="datetimeFigureOut">
              <a:rPr lang="en-US" smtClean="0"/>
              <a:t>3/20/14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522E87A-17BF-428A-BE25-F35A4F288E5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4522E87A-17BF-428A-BE25-F35A4F288E5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E71860D1-A697-4B59-8418-B46D161BD7E5}" type="datetimeFigureOut">
              <a:rPr lang="en-US" smtClean="0"/>
              <a:t>3/20/14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ohio.edu/chastain/rz/romanian.htm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wwi.lib.byu.edu/index.php/Constitution_of_the_Black_Hand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youtube.com/playlist?list=PL19D1D6176BF68FC6" TargetMode="External"/><Relationship Id="rId3" Type="http://schemas.openxmlformats.org/officeDocument/2006/relationships/hyperlink" Target="http://www.youtube.com/watch?v=aaHh8e41gMY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Balkan Nationalism 1800-1925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 Joe Calce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2081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Kurdish Nationalism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8153400" cy="5029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Kurds increased their influence and power, reaching to Angora</a:t>
            </a:r>
          </a:p>
          <a:p>
            <a:r>
              <a:rPr lang="en-US" dirty="0" smtClean="0"/>
              <a:t>Wished for freedom from Ottoman control, but the </a:t>
            </a:r>
            <a:r>
              <a:rPr lang="en-US" dirty="0" err="1" smtClean="0"/>
              <a:t>Bedirkhan</a:t>
            </a:r>
            <a:r>
              <a:rPr lang="en-US" dirty="0" smtClean="0"/>
              <a:t> clan’s uprising in 1834 prompted stricter control from the Ottoman</a:t>
            </a:r>
          </a:p>
          <a:p>
            <a:pPr lvl="1"/>
            <a:r>
              <a:rPr lang="en-US" dirty="0" smtClean="0"/>
              <a:t>Subjugation to Ottoman control introduced by </a:t>
            </a:r>
            <a:r>
              <a:rPr lang="en-US" dirty="0" err="1" smtClean="0"/>
              <a:t>Reshid</a:t>
            </a:r>
            <a:r>
              <a:rPr lang="en-US" dirty="0"/>
              <a:t> </a:t>
            </a:r>
            <a:r>
              <a:rPr lang="en-US" dirty="0" smtClean="0"/>
              <a:t>Pasha, with strong garrisoning of the principal towns</a:t>
            </a:r>
          </a:p>
          <a:p>
            <a:r>
              <a:rPr lang="en-US" dirty="0" smtClean="0"/>
              <a:t>Turks strengthened the hold on the country following the Crimean War as </a:t>
            </a:r>
            <a:r>
              <a:rPr lang="en-US" dirty="0" err="1" smtClean="0"/>
              <a:t>Bedr</a:t>
            </a:r>
            <a:r>
              <a:rPr lang="en-US" dirty="0" smtClean="0"/>
              <a:t> Khan </a:t>
            </a:r>
            <a:r>
              <a:rPr lang="en-US" dirty="0" err="1" smtClean="0"/>
              <a:t>Bey’s</a:t>
            </a:r>
            <a:r>
              <a:rPr lang="en-US" dirty="0" smtClean="0"/>
              <a:t> uprising was repressed</a:t>
            </a:r>
          </a:p>
          <a:p>
            <a:r>
              <a:rPr lang="en-US" dirty="0" smtClean="0"/>
              <a:t>After the Russo-Turkish War, Sheikh </a:t>
            </a:r>
            <a:r>
              <a:rPr lang="en-US" dirty="0" err="1" smtClean="0"/>
              <a:t>Obaidullah</a:t>
            </a:r>
            <a:r>
              <a:rPr lang="en-US" dirty="0" smtClean="0"/>
              <a:t> founded an independent Kurd principality, albeit under the Ottoman Empire</a:t>
            </a:r>
          </a:p>
          <a:p>
            <a:r>
              <a:rPr lang="en-US" dirty="0" smtClean="0"/>
              <a:t>1891-the Armenian Committees sympathized with the Kurds and believed their strength to be necessary with an irregular cavalry</a:t>
            </a:r>
          </a:p>
          <a:p>
            <a:r>
              <a:rPr lang="en-US" dirty="0" smtClean="0"/>
              <a:t>The massacre of Armenians in </a:t>
            </a:r>
            <a:r>
              <a:rPr lang="en-US" dirty="0" err="1" smtClean="0"/>
              <a:t>Sasun</a:t>
            </a:r>
            <a:r>
              <a:rPr lang="en-US" dirty="0" smtClean="0"/>
              <a:t> and other places throughout the Balkans prompted action from the Kurds	</a:t>
            </a:r>
          </a:p>
          <a:p>
            <a:pPr lvl="1"/>
            <a:r>
              <a:rPr lang="en-US" dirty="0" smtClean="0"/>
              <a:t>Some Kurds, like some Arabs, wished for a Kurdish country</a:t>
            </a:r>
          </a:p>
        </p:txBody>
      </p:sp>
    </p:spTree>
    <p:extLst>
      <p:ext uri="{BB962C8B-B14F-4D97-AF65-F5344CB8AC3E}">
        <p14:creationId xmlns:p14="http://schemas.microsoft.com/office/powerpoint/2010/main" val="4236910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Homeland for the Jews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6934200" cy="4953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Under influence from the Zionism movement, which attempted to create a national identity for the Jews, the creation of a homeland for the Jews in the Promised Land resulted in the development of Israel. </a:t>
            </a:r>
          </a:p>
          <a:p>
            <a:pPr indent="-342900"/>
            <a:r>
              <a:rPr lang="en-US" dirty="0" smtClean="0"/>
              <a:t>Theodor Herzl first proposed a Jewish state in the late 1800s</a:t>
            </a:r>
          </a:p>
          <a:p>
            <a:pPr lvl="1" indent="-342900"/>
            <a:r>
              <a:rPr lang="en-US" dirty="0" smtClean="0"/>
              <a:t>Wrote </a:t>
            </a:r>
            <a:r>
              <a:rPr lang="en-US" i="1" dirty="0" smtClean="0"/>
              <a:t>Der </a:t>
            </a:r>
            <a:r>
              <a:rPr lang="en-US" i="1" dirty="0" err="1" smtClean="0"/>
              <a:t>Judenstaat</a:t>
            </a:r>
            <a:r>
              <a:rPr lang="en-US" i="1" dirty="0" smtClean="0"/>
              <a:t> (The Jewish State</a:t>
            </a:r>
            <a:r>
              <a:rPr lang="en-US" dirty="0" smtClean="0"/>
              <a:t>) in 1896, to express the beliefs of Zionism</a:t>
            </a:r>
            <a:endParaRPr lang="en-US" i="1" dirty="0" smtClean="0"/>
          </a:p>
          <a:p>
            <a:pPr indent="-342900"/>
            <a:r>
              <a:rPr lang="en-US" dirty="0" smtClean="0"/>
              <a:t>As the Jews faced persecution, the sympathy throughout Europe led to the attempt for creating a homeland for the Jews</a:t>
            </a:r>
          </a:p>
          <a:p>
            <a:pPr indent="-342900"/>
            <a:r>
              <a:rPr lang="en-US" dirty="0" smtClean="0"/>
              <a:t>Richard Balfour, in 1917, wrote the Balfour Declaration, to express his views on the development of Israel in the region of the Palestine.</a:t>
            </a:r>
          </a:p>
          <a:p>
            <a:pPr lvl="1" indent="-342900"/>
            <a:r>
              <a:rPr lang="en-US" dirty="0" smtClean="0"/>
              <a:t>Included in the </a:t>
            </a:r>
            <a:r>
              <a:rPr lang="en-US" dirty="0" err="1" smtClean="0"/>
              <a:t>Sèvres</a:t>
            </a:r>
            <a:r>
              <a:rPr lang="en-US" dirty="0" smtClean="0"/>
              <a:t> peace treaty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2841" y="2438400"/>
            <a:ext cx="165293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73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Macedonian Awakening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7924800" cy="4572000"/>
          </a:xfrm>
        </p:spPr>
        <p:txBody>
          <a:bodyPr>
            <a:normAutofit/>
          </a:bodyPr>
          <a:lstStyle/>
          <a:p>
            <a:r>
              <a:rPr lang="en-US" dirty="0" smtClean="0"/>
              <a:t>Belief in ethnic nationalism from enlightened individuals in Belgrade, Sofia, St. Petersburg, and Thessaloniki</a:t>
            </a:r>
          </a:p>
          <a:p>
            <a:r>
              <a:rPr lang="en-US" dirty="0" smtClean="0"/>
              <a:t>Russian supporters of Slavic Macedonian nationalism were prevalent throughout the 1890s</a:t>
            </a:r>
          </a:p>
          <a:p>
            <a:pPr lvl="1"/>
            <a:r>
              <a:rPr lang="en-US" dirty="0" err="1" smtClean="0"/>
              <a:t>Georgi</a:t>
            </a:r>
            <a:r>
              <a:rPr lang="en-US" dirty="0" smtClean="0"/>
              <a:t> </a:t>
            </a:r>
            <a:r>
              <a:rPr lang="en-US" dirty="0" err="1" smtClean="0"/>
              <a:t>Pulevski</a:t>
            </a:r>
            <a:r>
              <a:rPr lang="en-US" dirty="0" smtClean="0"/>
              <a:t>-identified the Slavic Macedonian culture and language, helped with the drive for nationalism</a:t>
            </a:r>
          </a:p>
          <a:p>
            <a:r>
              <a:rPr lang="en-US" dirty="0" smtClean="0"/>
              <a:t>Following the Balkan Wars in 1912-1913, which resulted in the division of Ottoman Macedonia into three neighboring Christian states</a:t>
            </a:r>
          </a:p>
          <a:p>
            <a:r>
              <a:rPr lang="en-US" dirty="0" smtClean="0"/>
              <a:t>Macedonian nationalism was explored following the First World War, especially in the Kingdoms of </a:t>
            </a:r>
            <a:r>
              <a:rPr lang="en-US" dirty="0" err="1" smtClean="0"/>
              <a:t>Yugoslovia</a:t>
            </a:r>
            <a:r>
              <a:rPr lang="en-US" dirty="0" smtClean="0"/>
              <a:t> and Bulgaria</a:t>
            </a:r>
          </a:p>
          <a:p>
            <a:pPr lvl="1"/>
            <a:r>
              <a:rPr lang="en-US" dirty="0" smtClean="0"/>
              <a:t>Also significantly grew among the members of the </a:t>
            </a:r>
            <a:r>
              <a:rPr lang="en-US" dirty="0" err="1" smtClean="0"/>
              <a:t>Comintern</a:t>
            </a:r>
            <a:endParaRPr lang="en-US" dirty="0" smtClean="0"/>
          </a:p>
          <a:p>
            <a:pPr marL="41148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9061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Romanian Awakening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7162800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Movement characterized by the Wallachian Uprising of 1821, anti-Ottoman drive between the </a:t>
            </a:r>
            <a:r>
              <a:rPr lang="en-US" dirty="0" err="1" smtClean="0"/>
              <a:t>Phanariotes</a:t>
            </a:r>
            <a:r>
              <a:rPr lang="en-US" dirty="0" smtClean="0"/>
              <a:t> under  Vladimirescu and the Ottomans under Mahmud II</a:t>
            </a:r>
          </a:p>
          <a:p>
            <a:r>
              <a:rPr lang="en-US" dirty="0" smtClean="0"/>
              <a:t>Encouraged by boyars and the </a:t>
            </a:r>
            <a:r>
              <a:rPr lang="en-US" dirty="0" err="1" smtClean="0"/>
              <a:t>Filiki</a:t>
            </a:r>
            <a:r>
              <a:rPr lang="en-US" dirty="0" smtClean="0"/>
              <a:t> </a:t>
            </a:r>
            <a:r>
              <a:rPr lang="en-US" dirty="0" err="1" smtClean="0"/>
              <a:t>Eteria</a:t>
            </a:r>
            <a:r>
              <a:rPr lang="en-US" dirty="0" smtClean="0"/>
              <a:t>, but became anti-Greek later</a:t>
            </a:r>
          </a:p>
          <a:p>
            <a:pPr lvl="1"/>
            <a:r>
              <a:rPr lang="en-US" dirty="0" smtClean="0"/>
              <a:t>Mainly due to Tudor </a:t>
            </a:r>
            <a:r>
              <a:rPr lang="en-US" dirty="0" err="1" smtClean="0"/>
              <a:t>Vladimirescu’s</a:t>
            </a:r>
            <a:r>
              <a:rPr lang="en-US" dirty="0" smtClean="0"/>
              <a:t> compromise with the Ottoman in Bucharest and his trial and death</a:t>
            </a:r>
          </a:p>
          <a:p>
            <a:r>
              <a:rPr lang="en-US" dirty="0" smtClean="0"/>
              <a:t>Ottoman intervened, but the </a:t>
            </a:r>
            <a:r>
              <a:rPr lang="en-US" dirty="0" err="1" smtClean="0"/>
              <a:t>Phanariote</a:t>
            </a:r>
            <a:r>
              <a:rPr lang="en-US" dirty="0" smtClean="0"/>
              <a:t> rulers identified with the cause of Greek nationalism</a:t>
            </a:r>
          </a:p>
          <a:p>
            <a:pPr lvl="1"/>
            <a:r>
              <a:rPr lang="en-US" dirty="0" smtClean="0"/>
              <a:t>Sultan Mahmud II consented to two boyars (</a:t>
            </a:r>
            <a:r>
              <a:rPr lang="en-US" dirty="0" err="1" smtClean="0"/>
              <a:t>Ioan</a:t>
            </a:r>
            <a:r>
              <a:rPr lang="en-US" dirty="0" smtClean="0"/>
              <a:t> </a:t>
            </a:r>
            <a:r>
              <a:rPr lang="en-US" dirty="0" err="1" smtClean="0"/>
              <a:t>Sturdza</a:t>
            </a:r>
            <a:r>
              <a:rPr lang="en-US" dirty="0" smtClean="0"/>
              <a:t> and </a:t>
            </a:r>
            <a:r>
              <a:rPr lang="en-US" dirty="0" err="1" smtClean="0"/>
              <a:t>Grigore</a:t>
            </a:r>
            <a:r>
              <a:rPr lang="en-US" dirty="0" smtClean="0"/>
              <a:t> IV </a:t>
            </a:r>
            <a:r>
              <a:rPr lang="en-US" dirty="0" err="1" smtClean="0"/>
              <a:t>Ghica</a:t>
            </a:r>
            <a:r>
              <a:rPr lang="en-US" dirty="0" smtClean="0"/>
              <a:t>) as rulers of Moldavia and Wallachia </a:t>
            </a:r>
            <a:endParaRPr lang="en-US" dirty="0"/>
          </a:p>
          <a:p>
            <a:pPr marL="411480" lvl="1" indent="0">
              <a:buNone/>
            </a:pPr>
            <a:endParaRPr lang="en-US" dirty="0"/>
          </a:p>
          <a:p>
            <a:pPr marL="411480" lvl="1" indent="0">
              <a:buNone/>
            </a:pPr>
            <a:r>
              <a:rPr lang="en-US" dirty="0" smtClean="0">
                <a:hlinkClick r:id="rId2"/>
              </a:rPr>
              <a:t>International Status of Romanian Lands in 1848</a:t>
            </a:r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6836056" y="3733800"/>
            <a:ext cx="18726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84214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Serbian Revolution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One of the first successful campaigns against the Ottoman rule in the 19</a:t>
            </a:r>
            <a:r>
              <a:rPr lang="en-US" baseline="30000" dirty="0" smtClean="0"/>
              <a:t>th</a:t>
            </a:r>
            <a:r>
              <a:rPr lang="en-US" dirty="0" smtClean="0"/>
              <a:t> century</a:t>
            </a:r>
          </a:p>
          <a:p>
            <a:r>
              <a:rPr lang="en-US" dirty="0" smtClean="0"/>
              <a:t>National identity-found within the Serbian Orthodox Church</a:t>
            </a:r>
          </a:p>
          <a:p>
            <a:r>
              <a:rPr lang="en-US" dirty="0" smtClean="0"/>
              <a:t>Continuous warfare throughout region of Belgrade </a:t>
            </a:r>
            <a:r>
              <a:rPr lang="en-US" dirty="0" err="1" smtClean="0"/>
              <a:t>Pashaluk</a:t>
            </a:r>
            <a:r>
              <a:rPr lang="en-US" dirty="0" err="1" smtClean="0">
                <a:sym typeface="Wingdings"/>
              </a:rPr>
              <a:t>free</a:t>
            </a:r>
            <a:r>
              <a:rPr lang="en-US" dirty="0" smtClean="0">
                <a:sym typeface="Wingdings"/>
              </a:rPr>
              <a:t> peasants with little Ottoman control who served with the Austrians (military knowledge increased)</a:t>
            </a:r>
          </a:p>
          <a:p>
            <a:r>
              <a:rPr lang="en-US" dirty="0" smtClean="0">
                <a:sym typeface="Wingdings"/>
              </a:rPr>
              <a:t>First Serbian Uprising-Janissary troops seized power in Belgrade, and prompted the belligerent peasants to rise against</a:t>
            </a:r>
          </a:p>
          <a:p>
            <a:pPr lvl="1"/>
            <a:r>
              <a:rPr lang="en-US" dirty="0" smtClean="0">
                <a:sym typeface="Wingdings"/>
              </a:rPr>
              <a:t>Led to war throughout the region and spread to other Serbian struggles</a:t>
            </a:r>
          </a:p>
          <a:p>
            <a:r>
              <a:rPr lang="en-US" dirty="0" smtClean="0">
                <a:sym typeface="Wingdings"/>
              </a:rPr>
              <a:t>Second Serbian Uprising-ultimately successful</a:t>
            </a:r>
          </a:p>
          <a:p>
            <a:pPr lvl="1"/>
            <a:r>
              <a:rPr lang="en-US" dirty="0" smtClean="0">
                <a:sym typeface="Wingdings"/>
              </a:rPr>
              <a:t>Serbia supported multiple other nationalist movements, incl. Bosnia, Bulgaria, Macedonia</a:t>
            </a:r>
          </a:p>
          <a:p>
            <a:r>
              <a:rPr lang="en-US" dirty="0" smtClean="0">
                <a:sym typeface="Wingdings"/>
              </a:rPr>
              <a:t>Ultimately resulted in the First Balkan War of 1912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338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Black Hand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Serbian nationalist movement, formed in 1901</a:t>
            </a:r>
          </a:p>
          <a:p>
            <a:r>
              <a:rPr lang="en-US" dirty="0" smtClean="0"/>
              <a:t>Aimed to unite South Slavic populations not ruled by Serbia or Montenegro</a:t>
            </a:r>
          </a:p>
          <a:p>
            <a:r>
              <a:rPr lang="en-US" dirty="0" smtClean="0"/>
              <a:t>Ultimately viewed as the organization that started WWI, fueled the July Crisis of 1914, led to Austria-Hungary’s invasion of Serbia</a:t>
            </a:r>
          </a:p>
          <a:p>
            <a:pPr lvl="1"/>
            <a:r>
              <a:rPr lang="en-US" dirty="0" smtClean="0"/>
              <a:t>Assassination of Franz Ferdinand in Sarajevo believed to be actually committed by Young Bosnia</a:t>
            </a:r>
          </a:p>
          <a:p>
            <a:pPr marL="411480" lvl="1" indent="0">
              <a:buNone/>
            </a:pPr>
            <a:endParaRPr lang="en-US" dirty="0"/>
          </a:p>
          <a:p>
            <a:pPr marL="411480" lvl="1" indent="0">
              <a:buNone/>
            </a:pPr>
            <a:endParaRPr lang="en-US" dirty="0" smtClean="0"/>
          </a:p>
          <a:p>
            <a:pPr marL="411480" lvl="1" indent="0">
              <a:buNone/>
            </a:pPr>
            <a:r>
              <a:rPr lang="en-US" dirty="0" smtClean="0">
                <a:hlinkClick r:id="rId2" action="ppaction://hlinkfile"/>
              </a:rPr>
              <a:t>wwi.lib.byu.edu/index.php/Constitution_of_the_Black_Hand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81763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Turkish Nationalism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Turanian</a:t>
            </a:r>
            <a:r>
              <a:rPr lang="en-US" dirty="0" smtClean="0"/>
              <a:t> society formed in 1839 by the Tatars</a:t>
            </a:r>
          </a:p>
          <a:p>
            <a:r>
              <a:rPr lang="en-US" dirty="0" smtClean="0"/>
              <a:t>Fully-fledged Turkish nationalism developed in 1908 with the Turkish Society </a:t>
            </a:r>
            <a:r>
              <a:rPr lang="en-US" dirty="0" smtClean="0">
                <a:sym typeface="Wingdings"/>
              </a:rPr>
              <a:t> Turkish Hearth, led to Pan-</a:t>
            </a:r>
            <a:r>
              <a:rPr lang="en-US" dirty="0" err="1" smtClean="0">
                <a:sym typeface="Wingdings"/>
              </a:rPr>
              <a:t>Turanism</a:t>
            </a:r>
            <a:r>
              <a:rPr lang="en-US" dirty="0" smtClean="0">
                <a:sym typeface="Wingdings"/>
              </a:rPr>
              <a:t> and Pan-Turkism</a:t>
            </a:r>
          </a:p>
          <a:p>
            <a:r>
              <a:rPr lang="en-US" dirty="0" smtClean="0">
                <a:sym typeface="Wingdings"/>
              </a:rPr>
              <a:t>Found a new national identity under Mustafa Kemal with dissolution of the Ottoman Empire </a:t>
            </a:r>
          </a:p>
          <a:p>
            <a:r>
              <a:rPr lang="en-US" dirty="0" smtClean="0">
                <a:sym typeface="Wingdings"/>
              </a:rPr>
              <a:t>The revolutionaries of the period rebelled against the partitioning of the Ottoman Empire</a:t>
            </a:r>
          </a:p>
          <a:p>
            <a:pPr lvl="1"/>
            <a:r>
              <a:rPr lang="en-US" dirty="0" smtClean="0">
                <a:sym typeface="Wingdings"/>
              </a:rPr>
              <a:t>Led to ineffective Ottoman rule after Armistice of </a:t>
            </a:r>
            <a:r>
              <a:rPr lang="en-US" dirty="0" err="1" smtClean="0">
                <a:sym typeface="Wingdings"/>
              </a:rPr>
              <a:t>Mudros</a:t>
            </a:r>
            <a:endParaRPr lang="en-US" dirty="0">
              <a:sym typeface="Wingdings"/>
            </a:endParaRPr>
          </a:p>
          <a:p>
            <a:pPr lvl="1"/>
            <a:r>
              <a:rPr lang="en-US" dirty="0" smtClean="0">
                <a:sym typeface="Wingdings"/>
              </a:rPr>
              <a:t>Against the Treaty of </a:t>
            </a:r>
            <a:r>
              <a:rPr lang="en-US" dirty="0" err="1" smtClean="0">
                <a:sym typeface="Wingdings"/>
              </a:rPr>
              <a:t>S</a:t>
            </a:r>
            <a:r>
              <a:rPr lang="en-US" dirty="0" err="1" smtClean="0">
                <a:sym typeface="Wingdings"/>
              </a:rPr>
              <a:t>èvres</a:t>
            </a:r>
            <a:r>
              <a:rPr lang="en-US" dirty="0" smtClean="0">
                <a:sym typeface="Wingdings"/>
              </a:rPr>
              <a:t>, which partitioned Anatolia</a:t>
            </a:r>
          </a:p>
          <a:p>
            <a:pPr lvl="1"/>
            <a:r>
              <a:rPr lang="en-US" dirty="0" smtClean="0">
                <a:sym typeface="Wingdings"/>
              </a:rPr>
              <a:t>Under Ataturk, the Turkish revolutionaries fought the Turkish War of Independence with Armenian support</a:t>
            </a:r>
          </a:p>
          <a:p>
            <a:pPr lvl="1"/>
            <a:r>
              <a:rPr lang="en-US" dirty="0" smtClean="0">
                <a:sym typeface="Wingdings"/>
              </a:rPr>
              <a:t>Eventually negotiated the Treaty of Lausanne, independence of Republic of Turkey, sovereignty over Eastern Thrace </a:t>
            </a:r>
            <a:r>
              <a:rPr lang="en-US" smtClean="0">
                <a:sym typeface="Wingdings"/>
              </a:rPr>
              <a:t>and Anatolia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39879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81000"/>
            <a:ext cx="784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+mj-lt"/>
              </a:rPr>
              <a:t>Extended Reading/Viewing</a:t>
            </a:r>
            <a:endParaRPr lang="en-US" sz="4800" dirty="0"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295400"/>
            <a:ext cx="7543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Fantastic video series on World War I and its causes, touches on Balkan nationalism.</a:t>
            </a:r>
          </a:p>
          <a:p>
            <a:r>
              <a:rPr lang="en-US" dirty="0" smtClean="0">
                <a:hlinkClick r:id="rId2"/>
              </a:rPr>
              <a:t>The Great War and Balkan Nationalism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Interesting YouTube videos on the Greek War of Independence, shows the heroes of the revolution particularly well. </a:t>
            </a:r>
          </a:p>
          <a:p>
            <a:r>
              <a:rPr lang="en-US" dirty="0" smtClean="0">
                <a:hlinkClick r:id="rId3"/>
              </a:rPr>
              <a:t>Greek War of Independence Videos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01768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Works Cited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8153400" cy="4572000"/>
          </a:xfrm>
        </p:spPr>
        <p:txBody>
          <a:bodyPr>
            <a:normAutofit fontScale="62500" lnSpcReduction="20000"/>
          </a:bodyPr>
          <a:lstStyle/>
          <a:p>
            <a:pPr marL="114300" indent="0">
              <a:buNone/>
            </a:pPr>
            <a:r>
              <a:rPr lang="en-US" dirty="0"/>
              <a:t> </a:t>
            </a:r>
          </a:p>
          <a:p>
            <a:pPr marL="114300" indent="0">
              <a:buNone/>
            </a:pPr>
            <a:r>
              <a:rPr lang="en-US" dirty="0"/>
              <a:t>Black Hand. </a:t>
            </a:r>
            <a:r>
              <a:rPr lang="en-US" i="1" dirty="0"/>
              <a:t>Constitution of the Black Hand</a:t>
            </a:r>
            <a:r>
              <a:rPr lang="en-US" dirty="0"/>
              <a:t>. World War I Document Archive, BYU Library, 2009. Web. 11 March 2014. </a:t>
            </a:r>
          </a:p>
          <a:p>
            <a:pPr marL="114300" indent="0">
              <a:buNone/>
            </a:pPr>
            <a:r>
              <a:rPr lang="en-US" dirty="0" err="1"/>
              <a:t>Cioranu</a:t>
            </a:r>
            <a:r>
              <a:rPr lang="en-US" dirty="0"/>
              <a:t>, </a:t>
            </a:r>
            <a:r>
              <a:rPr lang="en-US" dirty="0" err="1"/>
              <a:t>Mihai</a:t>
            </a:r>
            <a:r>
              <a:rPr lang="en-US" dirty="0"/>
              <a:t>. </a:t>
            </a:r>
            <a:r>
              <a:rPr lang="en-US" i="1" dirty="0" err="1"/>
              <a:t>Revolutia</a:t>
            </a:r>
            <a:r>
              <a:rPr lang="en-US" i="1" dirty="0"/>
              <a:t> </a:t>
            </a:r>
            <a:r>
              <a:rPr lang="en-US" i="1" dirty="0" err="1"/>
              <a:t>lui</a:t>
            </a:r>
            <a:r>
              <a:rPr lang="en-US" i="1" dirty="0"/>
              <a:t> Tudor Vladimirescu</a:t>
            </a:r>
            <a:r>
              <a:rPr lang="en-US" dirty="0"/>
              <a:t>, 1859. Web. 12 March 2014. </a:t>
            </a:r>
          </a:p>
          <a:p>
            <a:pPr marL="114300" indent="0">
              <a:buNone/>
            </a:pPr>
            <a:r>
              <a:rPr lang="en-US" dirty="0" err="1"/>
              <a:t>Fethi</a:t>
            </a:r>
            <a:r>
              <a:rPr lang="en-US" dirty="0"/>
              <a:t> </a:t>
            </a:r>
            <a:r>
              <a:rPr lang="en-US" dirty="0" err="1"/>
              <a:t>Okyar</a:t>
            </a:r>
            <a:r>
              <a:rPr lang="en-US" dirty="0"/>
              <a:t>, Mustafa Kemal, et al. </a:t>
            </a:r>
            <a:r>
              <a:rPr lang="en-US" i="1" dirty="0"/>
              <a:t>Mustafa Kemal, Ali </a:t>
            </a:r>
            <a:r>
              <a:rPr lang="en-US" i="1" dirty="0" err="1"/>
              <a:t>Fethi</a:t>
            </a:r>
            <a:r>
              <a:rPr lang="en-US" i="1" dirty="0"/>
              <a:t>, </a:t>
            </a:r>
            <a:r>
              <a:rPr lang="en-US" i="1" dirty="0" err="1"/>
              <a:t>Cankaya</a:t>
            </a:r>
            <a:r>
              <a:rPr lang="en-US" i="1" dirty="0"/>
              <a:t> </a:t>
            </a:r>
            <a:r>
              <a:rPr lang="en-US" i="1" dirty="0" err="1"/>
              <a:t>Kopku</a:t>
            </a:r>
            <a:r>
              <a:rPr lang="en-US" i="1" dirty="0"/>
              <a:t>, and </a:t>
            </a:r>
            <a:r>
              <a:rPr lang="en-US" i="1" dirty="0" err="1"/>
              <a:t>Nermin</a:t>
            </a:r>
            <a:r>
              <a:rPr lang="en-US" i="1" dirty="0"/>
              <a:t> </a:t>
            </a:r>
            <a:r>
              <a:rPr lang="en-US" i="1" dirty="0" err="1"/>
              <a:t>Hanin</a:t>
            </a:r>
            <a:r>
              <a:rPr lang="en-US" i="1" dirty="0"/>
              <a:t>, </a:t>
            </a:r>
            <a:r>
              <a:rPr lang="en-US" dirty="0"/>
              <a:t>Turkish Archive, 2011. Web. 14 March 2014. </a:t>
            </a:r>
          </a:p>
          <a:p>
            <a:pPr marL="114300" indent="0">
              <a:buNone/>
            </a:pPr>
            <a:r>
              <a:rPr lang="en-US" dirty="0" err="1"/>
              <a:t>Gyzis</a:t>
            </a:r>
            <a:r>
              <a:rPr lang="en-US" dirty="0"/>
              <a:t>, </a:t>
            </a:r>
            <a:r>
              <a:rPr lang="en-US" dirty="0" err="1"/>
              <a:t>Nikoloas</a:t>
            </a:r>
            <a:r>
              <a:rPr lang="en-US" dirty="0"/>
              <a:t>. </a:t>
            </a:r>
            <a:r>
              <a:rPr lang="en-US" i="1" dirty="0"/>
              <a:t>After the Destruction of </a:t>
            </a:r>
            <a:r>
              <a:rPr lang="en-US" i="1" dirty="0" err="1"/>
              <a:t>Psara</a:t>
            </a:r>
            <a:r>
              <a:rPr lang="en-US" dirty="0"/>
              <a:t> (1896), National Gallery of Greece, Athens. Web. 12 March 2014. </a:t>
            </a:r>
          </a:p>
          <a:p>
            <a:pPr marL="114300" indent="0">
              <a:buNone/>
            </a:pPr>
            <a:r>
              <a:rPr lang="en-US" dirty="0"/>
              <a:t>Herzl, </a:t>
            </a:r>
            <a:r>
              <a:rPr lang="en-US" dirty="0" err="1"/>
              <a:t>Thedor</a:t>
            </a:r>
            <a:r>
              <a:rPr lang="en-US" dirty="0"/>
              <a:t>. “The Jewish State.” Jewish Virtual Library, 2014. Web. 12 March 2014. </a:t>
            </a:r>
          </a:p>
          <a:p>
            <a:pPr marL="114300" indent="0">
              <a:buNone/>
            </a:pPr>
            <a:r>
              <a:rPr lang="en-US" dirty="0"/>
              <a:t>Kemal, Mustafa. </a:t>
            </a:r>
            <a:r>
              <a:rPr lang="en-US" i="1" dirty="0"/>
              <a:t>Order to the Turkish Army at the Battle of </a:t>
            </a:r>
            <a:r>
              <a:rPr lang="en-US" i="1" dirty="0" err="1"/>
              <a:t>Sakarya</a:t>
            </a:r>
            <a:r>
              <a:rPr lang="en-US" i="1" dirty="0"/>
              <a:t>, </a:t>
            </a:r>
            <a:r>
              <a:rPr lang="en-US" dirty="0"/>
              <a:t>August 26, 1921. </a:t>
            </a:r>
          </a:p>
          <a:p>
            <a:pPr marL="114300" indent="0">
              <a:buNone/>
            </a:pPr>
            <a:r>
              <a:rPr lang="en-US" dirty="0"/>
              <a:t>Sultan </a:t>
            </a:r>
            <a:r>
              <a:rPr lang="en-US" dirty="0" err="1"/>
              <a:t>Abdulmecid</a:t>
            </a:r>
            <a:r>
              <a:rPr lang="en-US" dirty="0"/>
              <a:t> I, </a:t>
            </a:r>
            <a:r>
              <a:rPr lang="en-US" i="1" dirty="0"/>
              <a:t>The Imperial Reform Edict of 1856</a:t>
            </a:r>
            <a:r>
              <a:rPr lang="en-US" dirty="0"/>
              <a:t>. </a:t>
            </a:r>
            <a:r>
              <a:rPr lang="en-US" dirty="0" err="1"/>
              <a:t>Bogazici</a:t>
            </a:r>
            <a:r>
              <a:rPr lang="en-US" dirty="0"/>
              <a:t> University, Ataturk Institute of Modern Turkish History. Web. 12 March 2014. </a:t>
            </a:r>
          </a:p>
          <a:p>
            <a:pPr marL="114300" indent="0">
              <a:buNone/>
            </a:pPr>
            <a:r>
              <a:rPr lang="en-US" dirty="0"/>
              <a:t>Treaty of San Stefano. </a:t>
            </a:r>
            <a:r>
              <a:rPr lang="en-US" i="1" dirty="0"/>
              <a:t>Preliminary </a:t>
            </a:r>
            <a:r>
              <a:rPr lang="en-US" i="1" dirty="0" err="1"/>
              <a:t>Preace</a:t>
            </a:r>
            <a:r>
              <a:rPr lang="en-US" i="1" dirty="0"/>
              <a:t> of San Stefano</a:t>
            </a:r>
            <a:r>
              <a:rPr lang="en-US" dirty="0"/>
              <a:t>, University of Oregon Library Archives, 2011. Web. 10 March 2014. </a:t>
            </a:r>
          </a:p>
          <a:p>
            <a:pPr marL="114300" indent="0">
              <a:buNone/>
            </a:pPr>
            <a:r>
              <a:rPr lang="en-US" dirty="0"/>
              <a:t>“Turkey and the Great Powers.” </a:t>
            </a:r>
            <a:r>
              <a:rPr lang="en-US" i="1" dirty="0"/>
              <a:t>The New York Times,</a:t>
            </a:r>
            <a:r>
              <a:rPr lang="en-US" dirty="0"/>
              <a:t> January 16, 1877, </a:t>
            </a:r>
            <a:r>
              <a:rPr lang="en-US" i="1" dirty="0"/>
              <a:t>New York Times </a:t>
            </a:r>
            <a:r>
              <a:rPr lang="en-US" dirty="0"/>
              <a:t>Archive. Web. 10 March 2014. </a:t>
            </a:r>
          </a:p>
          <a:p>
            <a:pPr marL="114300" indent="0">
              <a:buNone/>
            </a:pPr>
            <a:r>
              <a:rPr lang="en-US" dirty="0" err="1"/>
              <a:t>Vesin</a:t>
            </a:r>
            <a:r>
              <a:rPr lang="en-US" dirty="0"/>
              <a:t>, </a:t>
            </a:r>
            <a:r>
              <a:rPr lang="en-US" dirty="0" err="1"/>
              <a:t>Jaroslav</a:t>
            </a:r>
            <a:r>
              <a:rPr lang="en-US" dirty="0"/>
              <a:t>. </a:t>
            </a:r>
            <a:r>
              <a:rPr lang="en-US" i="1" dirty="0"/>
              <a:t>By </a:t>
            </a:r>
            <a:r>
              <a:rPr lang="en-US" i="1" dirty="0" err="1"/>
              <a:t>Bayonette</a:t>
            </a:r>
            <a:r>
              <a:rPr lang="en-US" i="1" dirty="0"/>
              <a:t> </a:t>
            </a:r>
            <a:r>
              <a:rPr lang="en-US" dirty="0"/>
              <a:t>(1913), National Museum of Fine Arts, Sofia, Bulgaria. Web. 11 March 2014. </a:t>
            </a:r>
          </a:p>
          <a:p>
            <a:pPr marL="114300" indent="0">
              <a:buNone/>
            </a:pPr>
            <a:r>
              <a:rPr lang="en-US" dirty="0"/>
              <a:t>Vryzakis, </a:t>
            </a:r>
            <a:r>
              <a:rPr lang="en-US" dirty="0" err="1"/>
              <a:t>Thedoros</a:t>
            </a:r>
            <a:r>
              <a:rPr lang="en-US" dirty="0"/>
              <a:t>. </a:t>
            </a:r>
            <a:r>
              <a:rPr lang="en-US" i="1" dirty="0"/>
              <a:t>Germanos of Patras Blessing the Greek Flag at Agia Lavra</a:t>
            </a:r>
            <a:r>
              <a:rPr lang="en-US" dirty="0"/>
              <a:t> (1865), National Gallery of Greece, Athens. Web. 11 March 2014. </a:t>
            </a:r>
          </a:p>
          <a:p>
            <a:pPr marL="114300" indent="0">
              <a:buNone/>
            </a:pPr>
            <a:r>
              <a:rPr lang="en-US" dirty="0"/>
              <a:t>“Wallachian Uprising of 1921.” Bucharest Archive, 2009. Web. 10 March 2014. </a:t>
            </a:r>
          </a:p>
          <a:p>
            <a:pPr marL="114300" indent="0">
              <a:buNone/>
            </a:pPr>
            <a:r>
              <a:rPr lang="en-US" i="1" dirty="0"/>
              <a:t>Young Arab Society</a:t>
            </a:r>
            <a:r>
              <a:rPr lang="en-US" dirty="0"/>
              <a:t> (picture). Online Museum of Ottoman History, 1911.Web. 11 March 2014. </a:t>
            </a:r>
          </a:p>
          <a:p>
            <a:pPr marL="463550" indent="-46355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1613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5181600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Arab Nationalism</a:t>
            </a:r>
            <a:endParaRPr lang="en-US" sz="32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533400" y="1371600"/>
            <a:ext cx="5334000" cy="5105400"/>
          </a:xfrm>
        </p:spPr>
        <p:txBody>
          <a:bodyPr>
            <a:normAutofit lnSpcReduction="10000"/>
          </a:bodyPr>
          <a:lstStyle/>
          <a:p>
            <a:pPr marL="285750" indent="-285750" algn="l">
              <a:buFont typeface="Wingdings" charset="2"/>
              <a:buChar char="u"/>
            </a:pPr>
            <a:r>
              <a:rPr lang="en-US" dirty="0" smtClean="0"/>
              <a:t>Main goal: uniting the nations extending from Morocco to the Arabian Peninsula on their common culture and language</a:t>
            </a:r>
          </a:p>
          <a:p>
            <a:pPr marL="628650" lvl="1" indent="-171450">
              <a:buFont typeface="Wingdings" charset="2"/>
              <a:buChar char="u"/>
            </a:pPr>
            <a:r>
              <a:rPr lang="en-US" dirty="0" smtClean="0"/>
              <a:t> Sometimes included “Pan-Arabism”, a thought to unify the people under one nation, but not all believed in this concept</a:t>
            </a:r>
          </a:p>
          <a:p>
            <a:pPr marL="285750" indent="-285750" algn="l">
              <a:buFont typeface="Wingdings" charset="2"/>
              <a:buChar char="u"/>
            </a:pPr>
            <a:r>
              <a:rPr lang="en-US" dirty="0" smtClean="0"/>
              <a:t>The conflict between Muslims and Christians throughout the Empire became a topic for debate</a:t>
            </a:r>
          </a:p>
          <a:p>
            <a:pPr marL="628650" lvl="1" indent="-171450">
              <a:buFont typeface="Wingdings" charset="2"/>
              <a:buChar char="u"/>
            </a:pPr>
            <a:r>
              <a:rPr lang="en-US" dirty="0" smtClean="0"/>
              <a:t> Muslims held emphasis on Qur’an and the united Arabs resulting from the rise of Islam</a:t>
            </a:r>
          </a:p>
          <a:p>
            <a:pPr marL="628650" lvl="1" indent="-171450">
              <a:buFont typeface="Wingdings" charset="2"/>
              <a:buChar char="u"/>
            </a:pPr>
            <a:r>
              <a:rPr lang="en-US" dirty="0" smtClean="0"/>
              <a:t> Christians showed disbelief in the hierarchy of the Muslims and their extended arguments led to controversy over the independent states in the 20</a:t>
            </a:r>
            <a:r>
              <a:rPr lang="en-US" baseline="30000" dirty="0" smtClean="0"/>
              <a:t>th</a:t>
            </a:r>
            <a:r>
              <a:rPr lang="en-US" dirty="0" smtClean="0"/>
              <a:t> century</a:t>
            </a:r>
          </a:p>
          <a:p>
            <a:pPr marL="285750" indent="-285750" algn="l">
              <a:buFont typeface="Wingdings" charset="2"/>
              <a:buChar char="u"/>
            </a:pPr>
            <a:r>
              <a:rPr lang="en-US" dirty="0" smtClean="0"/>
              <a:t>Often considered as a counter to Turkish nationalism, with the Young Turk Revolution of 1908</a:t>
            </a:r>
          </a:p>
          <a:p>
            <a:pPr marL="742950" lvl="1" indent="-285750">
              <a:buFont typeface="Wingdings" charset="2"/>
              <a:buChar char="u"/>
            </a:pPr>
            <a:r>
              <a:rPr lang="en-US" dirty="0" smtClean="0"/>
              <a:t>The Young Turk Revolution led to the creation of multiple pro-Arab nationalist societies, including al-</a:t>
            </a:r>
            <a:r>
              <a:rPr lang="en-US" dirty="0" err="1" smtClean="0"/>
              <a:t>Fatat</a:t>
            </a:r>
            <a:r>
              <a:rPr lang="en-US" dirty="0"/>
              <a:t> </a:t>
            </a:r>
            <a:r>
              <a:rPr lang="en-US" dirty="0" smtClean="0"/>
              <a:t>and the Beirut Reform Society</a:t>
            </a:r>
          </a:p>
          <a:p>
            <a:pPr marL="742950" lvl="1" indent="-285750">
              <a:buFont typeface="Wingdings" charset="2"/>
              <a:buChar char="u"/>
            </a:pPr>
            <a:r>
              <a:rPr lang="en-US" dirty="0" smtClean="0"/>
              <a:t>Inspired the Arab Congress of 1913 to convene in Paris</a:t>
            </a:r>
          </a:p>
          <a:p>
            <a:pPr marL="285750" indent="-285750" algn="l">
              <a:buFont typeface="Wingdings" charset="2"/>
              <a:buChar char="u"/>
            </a:pPr>
            <a:r>
              <a:rPr lang="en-US" dirty="0" smtClean="0"/>
              <a:t>The 1916-18 Arab Revolt is considered the epitome of the movement</a:t>
            </a:r>
          </a:p>
          <a:p>
            <a:pPr marL="742950" lvl="1" indent="-285750">
              <a:buFont typeface="Wingdings" charset="2"/>
              <a:buChar char="u"/>
            </a:pPr>
            <a:r>
              <a:rPr lang="en-US" dirty="0" smtClean="0"/>
              <a:t>Initiated by </a:t>
            </a:r>
            <a:r>
              <a:rPr lang="en-US" dirty="0" err="1" smtClean="0"/>
              <a:t>Sherif</a:t>
            </a:r>
            <a:r>
              <a:rPr lang="en-US" dirty="0"/>
              <a:t> </a:t>
            </a:r>
            <a:r>
              <a:rPr lang="en-US" dirty="0" smtClean="0"/>
              <a:t>Hussein bin Ali, hoped to achieve independence from the Ottoman Turks</a:t>
            </a:r>
          </a:p>
          <a:p>
            <a:pPr marL="742950" lvl="1" indent="-285750">
              <a:buFont typeface="Wingdings" charset="2"/>
              <a:buChar char="u"/>
            </a:pPr>
            <a:r>
              <a:rPr lang="en-US" dirty="0" smtClean="0"/>
              <a:t>The members of the revolt also desired a single, unified Arab state from Aleppo, </a:t>
            </a:r>
            <a:r>
              <a:rPr lang="en-US" dirty="0" err="1" smtClean="0"/>
              <a:t>Syria</a:t>
            </a:r>
            <a:r>
              <a:rPr lang="en-US" dirty="0" err="1" smtClean="0">
                <a:sym typeface="Wingdings"/>
              </a:rPr>
              <a:t>Aden</a:t>
            </a:r>
            <a:r>
              <a:rPr lang="en-US" dirty="0" smtClean="0">
                <a:sym typeface="Wingdings"/>
              </a:rPr>
              <a:t>, Yemen</a:t>
            </a:r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marL="285750" indent="-285750" algn="l">
              <a:buFont typeface="Wingdings" charset="2"/>
              <a:buChar char="u"/>
            </a:pPr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6185065" y="4724400"/>
            <a:ext cx="2057400" cy="1754327"/>
          </a:xfrm>
          <a:prstGeom prst="rect">
            <a:avLst/>
          </a:prstGeom>
          <a:noFill/>
          <a:ln w="19050"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This map shows the approximate area that the		 Arab nationalist movement spread to.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7400" y="2590800"/>
            <a:ext cx="2778740" cy="1874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547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Arab Congress of 1913, Paris </a:t>
            </a:r>
            <a:endParaRPr lang="en-US" dirty="0"/>
          </a:p>
        </p:txBody>
      </p:sp>
      <p:pic>
        <p:nvPicPr>
          <p:cNvPr id="5" name="Content Placeholder 4" descr="Arab Congress 1913.jpg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76" b="-67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683233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7772400" cy="59436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Armenian Nationalism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457200" y="1600200"/>
            <a:ext cx="8229600" cy="4495800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u"/>
            </a:pPr>
            <a:r>
              <a:rPr lang="en-US" dirty="0" smtClean="0"/>
              <a:t>Effort to reestablish Armenian state (First Armenian Republic) in Asia Minor</a:t>
            </a:r>
          </a:p>
          <a:p>
            <a:pPr>
              <a:buFont typeface="Wingdings" charset="2"/>
              <a:buChar char="u"/>
            </a:pPr>
            <a:r>
              <a:rPr lang="en-US" dirty="0" smtClean="0"/>
              <a:t>The Armenians were under the Armenian Apostolic Church, but with the rising </a:t>
            </a:r>
            <a:r>
              <a:rPr lang="en-US" dirty="0" err="1" smtClean="0"/>
              <a:t>Tanzimat</a:t>
            </a:r>
            <a:r>
              <a:rPr lang="en-US" dirty="0" smtClean="0"/>
              <a:t> reforms, they gained further rights</a:t>
            </a:r>
          </a:p>
          <a:p>
            <a:pPr lvl="1">
              <a:buFont typeface="Wingdings" charset="2"/>
              <a:buChar char="u"/>
            </a:pPr>
            <a:r>
              <a:rPr lang="en-US" dirty="0" err="1" smtClean="0"/>
              <a:t>Tanzimat</a:t>
            </a:r>
            <a:r>
              <a:rPr lang="en-US" dirty="0" smtClean="0"/>
              <a:t> period included the </a:t>
            </a:r>
            <a:r>
              <a:rPr lang="en-US" i="1" dirty="0" err="1" smtClean="0"/>
              <a:t>Hatt</a:t>
            </a:r>
            <a:r>
              <a:rPr lang="en-US" i="1" dirty="0" smtClean="0"/>
              <a:t>-I </a:t>
            </a:r>
            <a:r>
              <a:rPr lang="en-US" i="1" dirty="0" err="1" smtClean="0"/>
              <a:t>Hümayun</a:t>
            </a:r>
            <a:r>
              <a:rPr lang="en-US" i="1" dirty="0" smtClean="0"/>
              <a:t>, </a:t>
            </a:r>
            <a:r>
              <a:rPr lang="en-US" dirty="0" smtClean="0"/>
              <a:t>promising the equality of all citizens of the Ottoman</a:t>
            </a:r>
          </a:p>
          <a:p>
            <a:pPr>
              <a:buFont typeface="Wingdings" charset="2"/>
              <a:buChar char="u"/>
            </a:pPr>
            <a:r>
              <a:rPr lang="en-US" dirty="0" smtClean="0"/>
              <a:t>1863-Armenian National Constitution written, defining the official powers of the millet and the Armenian National Assembly</a:t>
            </a:r>
          </a:p>
          <a:p>
            <a:pPr>
              <a:buFont typeface="Wingdings" charset="2"/>
              <a:buChar char="u"/>
            </a:pPr>
            <a:r>
              <a:rPr lang="en-US" i="1" dirty="0" err="1" smtClean="0"/>
              <a:t>Kanûn</a:t>
            </a:r>
            <a:r>
              <a:rPr lang="en-US" i="1" dirty="0" smtClean="0"/>
              <a:t>-I </a:t>
            </a:r>
            <a:r>
              <a:rPr lang="en-US" i="1" dirty="0" err="1" smtClean="0"/>
              <a:t>Esâsî</a:t>
            </a:r>
            <a:r>
              <a:rPr lang="en-US" dirty="0"/>
              <a:t> </a:t>
            </a:r>
            <a:r>
              <a:rPr lang="en-US" dirty="0" smtClean="0"/>
              <a:t>written by the Young Ottomans at the peak of Arab nationalism</a:t>
            </a:r>
            <a:endParaRPr lang="en-US" i="1" dirty="0" smtClean="0"/>
          </a:p>
          <a:p>
            <a:pPr>
              <a:buFont typeface="Wingdings" charset="2"/>
              <a:buChar char="u"/>
            </a:pPr>
            <a:r>
              <a:rPr lang="en-US" dirty="0" smtClean="0"/>
              <a:t>The Armenian National Assembly attempted to diminish the role of the aristocrats and neutralize the social classes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6131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Bosnian Uprising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7800"/>
            <a:ext cx="5791200" cy="4724400"/>
          </a:xfrm>
        </p:spPr>
        <p:txBody>
          <a:bodyPr>
            <a:noAutofit/>
          </a:bodyPr>
          <a:lstStyle/>
          <a:p>
            <a:pPr>
              <a:buFont typeface="Wingdings" charset="2"/>
              <a:buChar char="u"/>
            </a:pPr>
            <a:r>
              <a:rPr lang="en-US" sz="2000" dirty="0" smtClean="0"/>
              <a:t>The sultans of the Ottoman attempted various economic reforms throughout the area of Bosnia</a:t>
            </a:r>
          </a:p>
          <a:p>
            <a:pPr lvl="1">
              <a:buFont typeface="Wingdings" charset="2"/>
              <a:buChar char="u"/>
            </a:pPr>
            <a:r>
              <a:rPr lang="en-US" sz="1800" dirty="0" smtClean="0"/>
              <a:t>Resistance led by the captain Husein Gradaščević in 1831</a:t>
            </a:r>
          </a:p>
          <a:p>
            <a:pPr lvl="1">
              <a:buFont typeface="Wingdings" charset="2"/>
              <a:buChar char="u"/>
            </a:pPr>
            <a:r>
              <a:rPr lang="en-US" sz="1800" dirty="0" smtClean="0"/>
              <a:t>The captain believed that the autonomy of Serbia and Greece would weaken Bosnia, so he organized a full-scale revolt</a:t>
            </a:r>
          </a:p>
          <a:p>
            <a:pPr lvl="1">
              <a:buFont typeface="Wingdings" charset="2"/>
              <a:buChar char="u"/>
            </a:pPr>
            <a:r>
              <a:rPr lang="en-US" sz="1800" dirty="0" smtClean="0"/>
              <a:t>Defeated in 1832, and Gradaščević was later poisoned</a:t>
            </a:r>
          </a:p>
          <a:p>
            <a:pPr>
              <a:buFont typeface="Wingdings" charset="2"/>
              <a:buChar char="u"/>
            </a:pPr>
            <a:r>
              <a:rPr lang="en-US" sz="2000" dirty="0" smtClean="0"/>
              <a:t>The Ottoman Empire claimed Bosnia and Herzegovina until 1878, when the region became independent</a:t>
            </a:r>
          </a:p>
          <a:p>
            <a:pPr>
              <a:buFont typeface="Wingdings" charset="2"/>
              <a:buChar char="u"/>
            </a:pPr>
            <a:r>
              <a:rPr lang="en-US" sz="2000" dirty="0" smtClean="0"/>
              <a:t>The region was then absorbed into Austria-Hungary, and became the site for the assassination of Franz Ferdinand (Sarajevo, Bosnia)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705600" y="4572000"/>
            <a:ext cx="17621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Husein Gradaščević, leader of the rebels in Bosnia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0" y="914400"/>
            <a:ext cx="2276929" cy="3653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780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Bulgarian Revival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6172200" cy="525780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charset="2"/>
              <a:buChar char="u"/>
            </a:pPr>
            <a:r>
              <a:rPr lang="en-US" dirty="0" smtClean="0"/>
              <a:t>Bulgarian struggle for independence from the Ottoman Empire remained mostly peaceful</a:t>
            </a:r>
          </a:p>
          <a:p>
            <a:pPr lvl="1">
              <a:buFont typeface="Wingdings" charset="2"/>
              <a:buChar char="u"/>
            </a:pPr>
            <a:r>
              <a:rPr lang="en-US" dirty="0" smtClean="0"/>
              <a:t>Ultimately resulted in the Bulgarian Exarchate</a:t>
            </a:r>
          </a:p>
          <a:p>
            <a:pPr lvl="1">
              <a:buFont typeface="Wingdings" charset="2"/>
              <a:buChar char="u"/>
            </a:pPr>
            <a:r>
              <a:rPr lang="en-US" dirty="0" err="1" smtClean="0"/>
              <a:t>Vasil</a:t>
            </a:r>
            <a:r>
              <a:rPr lang="en-US" dirty="0" smtClean="0"/>
              <a:t> </a:t>
            </a:r>
            <a:r>
              <a:rPr lang="en-US" dirty="0" err="1" smtClean="0"/>
              <a:t>Levski</a:t>
            </a:r>
            <a:r>
              <a:rPr lang="en-US" dirty="0"/>
              <a:t> </a:t>
            </a:r>
            <a:r>
              <a:rPr lang="en-US" dirty="0" smtClean="0"/>
              <a:t>involved himself in the Internal Revolutionary Organization and the Bulgarian Revolutionary Central Committee</a:t>
            </a:r>
          </a:p>
          <a:p>
            <a:pPr>
              <a:buFont typeface="Wingdings" charset="2"/>
              <a:buChar char="u"/>
            </a:pPr>
            <a:r>
              <a:rPr lang="en-US" dirty="0" smtClean="0"/>
              <a:t>April Uprising-1876 uprising throughout Bulgaria, met with hostility from the suppressors</a:t>
            </a:r>
            <a:r>
              <a:rPr lang="en-US" dirty="0" smtClean="0">
                <a:sym typeface="Wingdings"/>
              </a:rPr>
              <a:t>--&gt;greater desire for independence</a:t>
            </a:r>
          </a:p>
          <a:p>
            <a:pPr>
              <a:buFont typeface="Wingdings" charset="2"/>
              <a:buChar char="u"/>
            </a:pPr>
            <a:r>
              <a:rPr lang="en-US" dirty="0" smtClean="0">
                <a:sym typeface="Wingdings"/>
              </a:rPr>
              <a:t>Bulgarian Horrors-consumed the rest of Europe with the terrible suppression</a:t>
            </a:r>
          </a:p>
          <a:p>
            <a:pPr>
              <a:buFont typeface="Wingdings" charset="2"/>
              <a:buChar char="u"/>
            </a:pPr>
            <a:r>
              <a:rPr lang="en-US" dirty="0" smtClean="0">
                <a:sym typeface="Wingdings"/>
              </a:rPr>
              <a:t>1876-77 Constantinople Conference—European sympathizers with Bulgaria proposed reforms, but the sultan refused</a:t>
            </a:r>
          </a:p>
          <a:p>
            <a:pPr>
              <a:buFont typeface="Wingdings" charset="2"/>
              <a:buChar char="u"/>
            </a:pPr>
            <a:r>
              <a:rPr lang="en-US" dirty="0" smtClean="0">
                <a:sym typeface="Wingdings"/>
              </a:rPr>
              <a:t>Bulgarian soldiers fought alongside the Russians in the Russo-Turkish War, and Bulgaria was granted autonomy at the Treaty of San Stefano</a:t>
            </a:r>
            <a:endParaRPr lang="en-US" dirty="0" smtClean="0"/>
          </a:p>
          <a:p>
            <a:pPr>
              <a:buFont typeface="Wingdings" charset="2"/>
              <a:buChar char="u"/>
            </a:pP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7315200" y="4038600"/>
            <a:ext cx="13144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Vasil</a:t>
            </a:r>
            <a:endParaRPr lang="en-US" dirty="0" smtClean="0"/>
          </a:p>
          <a:p>
            <a:pPr algn="ctr"/>
            <a:r>
              <a:rPr lang="en-US" dirty="0" err="1" smtClean="0"/>
              <a:t>Levski</a:t>
            </a:r>
            <a:r>
              <a:rPr lang="en-US" dirty="0" smtClean="0"/>
              <a:t>,</a:t>
            </a:r>
          </a:p>
          <a:p>
            <a:pPr algn="ctr"/>
            <a:r>
              <a:rPr lang="en-US" dirty="0" smtClean="0"/>
              <a:t>Bulgarian national hero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9807" y="838200"/>
            <a:ext cx="2332336" cy="312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6228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Greek War for Independence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5562600" cy="5029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The Greeks strived for independence throughout the 1820s and the early 1830s, and the assistance from other European nations allowed them to succeed.</a:t>
            </a:r>
            <a:endParaRPr lang="en-US" dirty="0"/>
          </a:p>
          <a:p>
            <a:r>
              <a:rPr lang="en-US" b="1" dirty="0" err="1" smtClean="0"/>
              <a:t>Filiki</a:t>
            </a:r>
            <a:r>
              <a:rPr lang="en-US" b="1" dirty="0" smtClean="0"/>
              <a:t> </a:t>
            </a:r>
            <a:r>
              <a:rPr lang="en-US" b="1" dirty="0" err="1" smtClean="0"/>
              <a:t>Eteria</a:t>
            </a:r>
            <a:endParaRPr lang="en-US" b="1" dirty="0" smtClean="0"/>
          </a:p>
          <a:p>
            <a:pPr lvl="1"/>
            <a:r>
              <a:rPr lang="en-US" dirty="0" smtClean="0"/>
              <a:t>Secret organization formed by the Greeks in 1914 to liberate Greece from the clutches of the Ottoman Empire</a:t>
            </a:r>
          </a:p>
          <a:p>
            <a:pPr lvl="1"/>
            <a:r>
              <a:rPr lang="en-US" dirty="0" smtClean="0"/>
              <a:t>Planned multiple revolts in: the Peloponnese, the </a:t>
            </a:r>
            <a:r>
              <a:rPr lang="en-US" dirty="0" err="1" smtClean="0"/>
              <a:t>Danubian</a:t>
            </a:r>
            <a:r>
              <a:rPr lang="en-US" dirty="0" smtClean="0"/>
              <a:t> Principalities, and Constantinople</a:t>
            </a:r>
          </a:p>
          <a:p>
            <a:r>
              <a:rPr lang="en-US" b="1" dirty="0" smtClean="0"/>
              <a:t>Events of 1821</a:t>
            </a:r>
          </a:p>
          <a:p>
            <a:pPr lvl="1"/>
            <a:r>
              <a:rPr lang="en-US" dirty="0" smtClean="0"/>
              <a:t>March 17-Maniots declare war on the Ottomans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77000" y="5562600"/>
            <a:ext cx="2133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/>
              <a:t>Bishop Germanos of old Patras Blessing the Greek Banner at Agia Lavra, 1821</a:t>
            </a:r>
            <a:r>
              <a:rPr lang="en-US" sz="1600" dirty="0" smtClean="0"/>
              <a:t>.</a:t>
            </a:r>
            <a:endParaRPr lang="en-US" sz="16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371600"/>
            <a:ext cx="2898140" cy="414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072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Greek War for Independence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/>
              <a:t>Timeline of the War </a:t>
            </a:r>
            <a:r>
              <a:rPr lang="en-US" dirty="0" smtClean="0"/>
              <a:t>(continued)</a:t>
            </a:r>
          </a:p>
          <a:p>
            <a:pPr lvl="1"/>
            <a:r>
              <a:rPr lang="en-US" dirty="0" smtClean="0"/>
              <a:t>October 1821</a:t>
            </a:r>
          </a:p>
          <a:p>
            <a:pPr lvl="2"/>
            <a:r>
              <a:rPr lang="en-US" dirty="0"/>
              <a:t>Greeks, led by Theodoros </a:t>
            </a:r>
            <a:r>
              <a:rPr lang="en-US" dirty="0" err="1"/>
              <a:t>Kolokotronis</a:t>
            </a:r>
            <a:r>
              <a:rPr lang="en-US" dirty="0"/>
              <a:t>, captured </a:t>
            </a:r>
            <a:r>
              <a:rPr lang="en-US" dirty="0" err="1"/>
              <a:t>Tripolitsa</a:t>
            </a:r>
            <a:endParaRPr lang="en-US" dirty="0"/>
          </a:p>
          <a:p>
            <a:pPr lvl="2"/>
            <a:r>
              <a:rPr lang="en-US" dirty="0"/>
              <a:t>Peloponnesian revolt continued in Crete and Macedonia, Greek navy achieved success against the Ottomans</a:t>
            </a:r>
          </a:p>
          <a:p>
            <a:pPr lvl="2"/>
            <a:r>
              <a:rPr lang="en-US" dirty="0" smtClean="0"/>
              <a:t>Greek factions faced tensions, led to multiple civil wars and the sultan contacted the Egyptian Mehmet Ali for more troops</a:t>
            </a:r>
          </a:p>
          <a:p>
            <a:pPr lvl="1"/>
            <a:r>
              <a:rPr lang="en-US" dirty="0" smtClean="0"/>
              <a:t>1825</a:t>
            </a:r>
          </a:p>
          <a:p>
            <a:pPr lvl="2"/>
            <a:r>
              <a:rPr lang="en-US" dirty="0" smtClean="0"/>
              <a:t>Peloponnese under Egyptian control with Mehmet Ali’s son Ibrahim </a:t>
            </a:r>
            <a:r>
              <a:rPr lang="en-US" dirty="0" err="1" smtClean="0"/>
              <a:t>Pesha</a:t>
            </a:r>
            <a:endParaRPr lang="en-US" dirty="0" smtClean="0"/>
          </a:p>
          <a:p>
            <a:pPr lvl="1"/>
            <a:r>
              <a:rPr lang="en-US" dirty="0" smtClean="0"/>
              <a:t>1826</a:t>
            </a:r>
          </a:p>
          <a:p>
            <a:pPr lvl="2"/>
            <a:r>
              <a:rPr lang="en-US" dirty="0" err="1" smtClean="0"/>
              <a:t>Missolonghi</a:t>
            </a:r>
            <a:r>
              <a:rPr lang="en-US" dirty="0" smtClean="0"/>
              <a:t> fell, after siege from the Turks since April 1825</a:t>
            </a:r>
          </a:p>
          <a:p>
            <a:pPr lvl="1"/>
            <a:r>
              <a:rPr lang="en-US" dirty="0" smtClean="0"/>
              <a:t>1828</a:t>
            </a:r>
          </a:p>
          <a:p>
            <a:pPr lvl="2"/>
            <a:r>
              <a:rPr lang="en-US" dirty="0" smtClean="0"/>
              <a:t>Greeks drove the Turks out of the Peloponnese upon intervention from Britain, Russia, and France, and attempted to regain central Greece</a:t>
            </a:r>
          </a:p>
          <a:p>
            <a:pPr lvl="1"/>
            <a:r>
              <a:rPr lang="en-US" dirty="0" smtClean="0"/>
              <a:t>1832</a:t>
            </a:r>
          </a:p>
          <a:p>
            <a:pPr lvl="2"/>
            <a:r>
              <a:rPr lang="en-US" dirty="0" smtClean="0"/>
              <a:t>Greece achieves full independence from the Ottoman Empire</a:t>
            </a:r>
          </a:p>
        </p:txBody>
      </p:sp>
    </p:spTree>
    <p:extLst>
      <p:ext uri="{BB962C8B-B14F-4D97-AF65-F5344CB8AC3E}">
        <p14:creationId xmlns:p14="http://schemas.microsoft.com/office/powerpoint/2010/main" val="3203551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0"/>
            <a:ext cx="5118100" cy="620375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9600" y="6179012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Eugene Delacroix’s famous </a:t>
            </a:r>
            <a:r>
              <a:rPr lang="en-US" i="1" dirty="0" smtClean="0"/>
              <a:t>Massacre at Chios</a:t>
            </a:r>
            <a:r>
              <a:rPr lang="en-US" dirty="0" smtClean="0"/>
              <a:t>, depicting the Ottoman attack on Greek civilians on April 11, 1822.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146486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Adj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Adjacency.thmx</Template>
  <TotalTime>876</TotalTime>
  <Words>1554</Words>
  <Application>Microsoft Macintosh PowerPoint</Application>
  <PresentationFormat>On-screen Show (4:3)</PresentationFormat>
  <Paragraphs>148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Adjacency</vt:lpstr>
      <vt:lpstr>Balkan Nationalism 1800-1925</vt:lpstr>
      <vt:lpstr>Arab Nationalism</vt:lpstr>
      <vt:lpstr>Arab Congress of 1913, Paris </vt:lpstr>
      <vt:lpstr>Armenian Nationalism</vt:lpstr>
      <vt:lpstr>Bosnian Uprising</vt:lpstr>
      <vt:lpstr>Bulgarian Revival</vt:lpstr>
      <vt:lpstr>Greek War for Independence</vt:lpstr>
      <vt:lpstr>Greek War for Independence</vt:lpstr>
      <vt:lpstr>PowerPoint Presentation</vt:lpstr>
      <vt:lpstr>Kurdish Nationalism</vt:lpstr>
      <vt:lpstr>Homeland for the Jews</vt:lpstr>
      <vt:lpstr>The Macedonian Awakening</vt:lpstr>
      <vt:lpstr>Romanian Awakening</vt:lpstr>
      <vt:lpstr>Serbian Revolution</vt:lpstr>
      <vt:lpstr>Black Hand </vt:lpstr>
      <vt:lpstr>Turkish Nationalism</vt:lpstr>
      <vt:lpstr>PowerPoint Presentation</vt:lpstr>
      <vt:lpstr>Works Cited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Audrey Pham</dc:creator>
  <cp:keywords>AP Euro</cp:keywords>
  <cp:lastModifiedBy>Al Calce</cp:lastModifiedBy>
  <cp:revision>44</cp:revision>
  <dcterms:created xsi:type="dcterms:W3CDTF">2013-03-05T08:11:21Z</dcterms:created>
  <dcterms:modified xsi:type="dcterms:W3CDTF">2014-03-20T13:48:39Z</dcterms:modified>
</cp:coreProperties>
</file>